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4"/>
  </p:sldMasterIdLst>
  <p:sldIdLst>
    <p:sldId id="256" r:id="rId5"/>
    <p:sldId id="257" r:id="rId6"/>
    <p:sldId id="260" r:id="rId7"/>
    <p:sldId id="258" r:id="rId8"/>
    <p:sldId id="259" r:id="rId9"/>
    <p:sldId id="261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676"/>
  </p:normalViewPr>
  <p:slideViewPr>
    <p:cSldViewPr snapToGrid="0">
      <p:cViewPr varScale="1">
        <p:scale>
          <a:sx n="106" d="100"/>
          <a:sy n="106" d="100"/>
        </p:scale>
        <p:origin x="792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3/17/2025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3/17/2025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3/17/2025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3/17/2025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3/17/2025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3/17/2025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3/17/2025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3/17/2025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3/17/2025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3/17/2025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dirty="0"/>
              <a:t>3/17/2025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3/17/2025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3/17/2025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3/17/2025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3/17/2025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3/17/2025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3/17/2025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5" r:id="rId4"/>
    <p:sldLayoutId id="2147483653" r:id="rId5"/>
    <p:sldLayoutId id="2147483654" r:id="rId6"/>
    <p:sldLayoutId id="2147483655" r:id="rId7"/>
    <p:sldLayoutId id="214748366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7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BAE8EE-5D3E-3626-5AA1-6BB53358C10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y-GB" dirty="0"/>
              <a:t>Diweddariad UCMC</a:t>
            </a:r>
            <a:br>
              <a:rPr lang="cy-GB" dirty="0"/>
            </a:br>
            <a:r>
              <a:rPr lang="cy-GB" dirty="0"/>
              <a:t>NUS Cymru Update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F87AB8B-5B9B-6FA4-E770-1404210E6A9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cy-GB" dirty="0"/>
              <a:t>Bwrdd Strategol Ôl-16 y Coleg Cymraeg Cenedlaethol</a:t>
            </a:r>
          </a:p>
          <a:p>
            <a:r>
              <a:rPr lang="cy-GB" dirty="0"/>
              <a:t>Coleg Cymraeg Cenedlaethol post-16 strategic board</a:t>
            </a:r>
          </a:p>
        </p:txBody>
      </p:sp>
    </p:spTree>
    <p:extLst>
      <p:ext uri="{BB962C8B-B14F-4D97-AF65-F5344CB8AC3E}">
        <p14:creationId xmlns:p14="http://schemas.microsoft.com/office/powerpoint/2010/main" val="39808275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F43120-F76B-9833-D743-876CD96879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 dirty="0"/>
              <a:t>Gwleidyddol | Political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433659C-3624-D3FB-ED89-6515D5469B47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cy-GB" dirty="0"/>
              <a:t>Cynyddu trothwy y Lwfans Cynhaliaeth Addysg</a:t>
            </a:r>
          </a:p>
          <a:p>
            <a:r>
              <a:rPr lang="cy-GB" dirty="0"/>
              <a:t>Ymweld â’r Senedd hefo myfyrwyr</a:t>
            </a:r>
          </a:p>
          <a:p>
            <a:r>
              <a:rPr lang="cy-GB" dirty="0"/>
              <a:t>Cynyddu ffioedd dysgu AU</a:t>
            </a:r>
          </a:p>
          <a:p>
            <a:pPr lvl="1"/>
            <a:r>
              <a:rPr lang="cy-GB" dirty="0"/>
              <a:t>Grant cynhaliaeth wedi cynyddu</a:t>
            </a:r>
          </a:p>
          <a:p>
            <a:r>
              <a:rPr lang="cy-GB" dirty="0"/>
              <a:t>Paratoi ar gyfer maniffestos etholiad 2026</a:t>
            </a:r>
          </a:p>
          <a:p>
            <a:endParaRPr lang="cy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8DFD628-4C17-1204-FDCB-203935A1880A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cy-GB" dirty="0"/>
              <a:t>Increase to EMA threshold</a:t>
            </a:r>
          </a:p>
          <a:p>
            <a:r>
              <a:rPr lang="cy-GB" dirty="0"/>
              <a:t>Senedd visit with students</a:t>
            </a:r>
          </a:p>
          <a:p>
            <a:r>
              <a:rPr lang="cy-GB" dirty="0"/>
              <a:t>Increased HE tuition fees</a:t>
            </a:r>
          </a:p>
          <a:p>
            <a:pPr lvl="1"/>
            <a:r>
              <a:rPr lang="cy-GB" dirty="0"/>
              <a:t>Increased maintenance grants</a:t>
            </a:r>
          </a:p>
          <a:p>
            <a:r>
              <a:rPr lang="cy-GB" dirty="0"/>
              <a:t>Getting ready for the 2026 election</a:t>
            </a:r>
          </a:p>
        </p:txBody>
      </p:sp>
    </p:spTree>
    <p:extLst>
      <p:ext uri="{BB962C8B-B14F-4D97-AF65-F5344CB8AC3E}">
        <p14:creationId xmlns:p14="http://schemas.microsoft.com/office/powerpoint/2010/main" val="25117341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C51338-9B5F-9020-2798-C3646FB160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 dirty="0"/>
              <a:t>Gweithgarwch | Activity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674EB5-156A-A29F-E18A-72DD32E29B5B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cy-GB" dirty="0"/>
              <a:t>Byrddau amrywiol</a:t>
            </a:r>
          </a:p>
          <a:p>
            <a:r>
              <a:rPr lang="cy-GB" dirty="0"/>
              <a:t>Undeb Myfyrwyr Ewrop</a:t>
            </a:r>
          </a:p>
          <a:p>
            <a:r>
              <a:rPr lang="cy-GB" dirty="0"/>
              <a:t>Trafodaethau rhynglwadol</a:t>
            </a:r>
          </a:p>
          <a:p>
            <a:r>
              <a:rPr lang="cy-GB" dirty="0"/>
              <a:t>Cynhadleddau</a:t>
            </a:r>
          </a:p>
          <a:p>
            <a:r>
              <a:rPr lang="cy-GB" dirty="0"/>
              <a:t>Y Wasg</a:t>
            </a:r>
          </a:p>
          <a:p>
            <a:r>
              <a:rPr lang="cy-GB" dirty="0"/>
              <a:t>Ymweld â aelodau</a:t>
            </a:r>
          </a:p>
          <a:p>
            <a:r>
              <a:rPr lang="cy-GB" dirty="0"/>
              <a:t>Cwrdd â Gwleiddion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2A2C471-2229-D686-4517-D98314A08662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cy-GB" dirty="0"/>
              <a:t>Various Boards</a:t>
            </a:r>
          </a:p>
          <a:p>
            <a:r>
              <a:rPr lang="cy-GB" dirty="0"/>
              <a:t>European Students Union</a:t>
            </a:r>
          </a:p>
          <a:p>
            <a:r>
              <a:rPr lang="cy-GB" dirty="0"/>
              <a:t>International Discussions</a:t>
            </a:r>
          </a:p>
          <a:p>
            <a:r>
              <a:rPr lang="cy-GB" dirty="0"/>
              <a:t>Conferences</a:t>
            </a:r>
          </a:p>
          <a:p>
            <a:r>
              <a:rPr lang="cy-GB" dirty="0"/>
              <a:t>The Press</a:t>
            </a:r>
          </a:p>
          <a:p>
            <a:r>
              <a:rPr lang="cy-GB" dirty="0"/>
              <a:t>Visiting members</a:t>
            </a:r>
          </a:p>
          <a:p>
            <a:r>
              <a:rPr lang="cy-GB" dirty="0"/>
              <a:t>Meeting politicians</a:t>
            </a:r>
          </a:p>
        </p:txBody>
      </p:sp>
    </p:spTree>
    <p:extLst>
      <p:ext uri="{BB962C8B-B14F-4D97-AF65-F5344CB8AC3E}">
        <p14:creationId xmlns:p14="http://schemas.microsoft.com/office/powerpoint/2010/main" val="28698708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A052E2-14BB-DCFD-AF34-3CFB68FF6B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 dirty="0"/>
              <a:t>Blaenoriaethau | Priorities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EC1983D-5744-38C4-47B8-9E4C81387A55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cy-GB" dirty="0"/>
              <a:t>Trafnidiaeth!</a:t>
            </a:r>
          </a:p>
          <a:p>
            <a:r>
              <a:rPr lang="cy-GB" dirty="0"/>
              <a:t>Etholiad 2026</a:t>
            </a:r>
          </a:p>
          <a:p>
            <a:r>
              <a:rPr lang="cy-GB" dirty="0"/>
              <a:t>Diwygio dulliau ariannu AU</a:t>
            </a:r>
          </a:p>
          <a:p>
            <a:r>
              <a:rPr lang="cy-GB" dirty="0"/>
              <a:t>Llais myfyrwyr</a:t>
            </a:r>
          </a:p>
          <a:p>
            <a:endParaRPr lang="cy-GB" dirty="0"/>
          </a:p>
          <a:p>
            <a:r>
              <a:rPr lang="cy-GB" dirty="0"/>
              <a:t>Medr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31251A5-D673-149A-535A-227231C88742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cy-GB" dirty="0"/>
              <a:t>Transport!</a:t>
            </a:r>
          </a:p>
          <a:p>
            <a:r>
              <a:rPr lang="cy-GB" dirty="0"/>
              <a:t>2026 election</a:t>
            </a:r>
          </a:p>
          <a:p>
            <a:r>
              <a:rPr lang="cy-GB" dirty="0"/>
              <a:t>HE funding reform</a:t>
            </a:r>
          </a:p>
          <a:p>
            <a:r>
              <a:rPr lang="cy-GB" dirty="0"/>
              <a:t>Learner voice</a:t>
            </a:r>
          </a:p>
          <a:p>
            <a:endParaRPr lang="cy-GB" dirty="0"/>
          </a:p>
          <a:p>
            <a:r>
              <a:rPr lang="cy-GB" dirty="0"/>
              <a:t>Medr</a:t>
            </a:r>
          </a:p>
        </p:txBody>
      </p:sp>
    </p:spTree>
    <p:extLst>
      <p:ext uri="{BB962C8B-B14F-4D97-AF65-F5344CB8AC3E}">
        <p14:creationId xmlns:p14="http://schemas.microsoft.com/office/powerpoint/2010/main" val="13492066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AABB3D-83C2-DF00-1EFB-25C3D06CB6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y-GB" sz="2700" dirty="0">
                <a:solidFill>
                  <a:schemeClr val="accent2">
                    <a:lumMod val="75000"/>
                  </a:schemeClr>
                </a:solidFill>
              </a:rPr>
              <a:t>41% o bobl ifanc 16 i 24 oed mai trafnidiaeth oedd y prif rwystr i bobl ifanc 16 i 24 oed ddechrau dilyn cwrs neu hyfforddiant newydd neu gael swydd newydd.</a:t>
            </a:r>
            <a:br>
              <a:rPr lang="cy-GB" sz="2700" dirty="0"/>
            </a:br>
            <a:br>
              <a:rPr lang="cy-GB" sz="2700" dirty="0"/>
            </a:br>
            <a:r>
              <a:rPr lang="cy-GB" sz="2700" dirty="0"/>
              <a:t>41% of 16 to 24 years olds identified transport as being the number one barrier for 16 to 24 year olds to getting a new course, training or a job</a:t>
            </a:r>
            <a:endParaRPr lang="cy-GB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8BDCA51-AF70-7588-AF2A-FD433052814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spcBef>
                <a:spcPts val="600"/>
              </a:spcBef>
            </a:pPr>
            <a:r>
              <a:rPr lang="cy-GB" dirty="0">
                <a:solidFill>
                  <a:schemeClr val="accent2">
                    <a:lumMod val="75000"/>
                  </a:schemeClr>
                </a:solidFill>
              </a:rPr>
              <a:t>Sgwrs Genedlaethol Gwarant Pobl Ifanc: diweddariad i gyfranogwyr</a:t>
            </a:r>
          </a:p>
          <a:p>
            <a:pPr>
              <a:spcBef>
                <a:spcPts val="600"/>
              </a:spcBef>
            </a:pPr>
            <a:r>
              <a:rPr lang="cy-GB" dirty="0">
                <a:solidFill>
                  <a:schemeClr val="accent2">
                    <a:lumMod val="75000"/>
                  </a:schemeClr>
                </a:solidFill>
              </a:rPr>
              <a:t>Llywodraeth Cymru, Mawrth 2023</a:t>
            </a:r>
          </a:p>
          <a:p>
            <a:pPr>
              <a:spcBef>
                <a:spcPts val="600"/>
              </a:spcBef>
            </a:pPr>
            <a:r>
              <a:rPr lang="cy-GB" dirty="0">
                <a:solidFill>
                  <a:schemeClr val="accent1"/>
                </a:solidFill>
              </a:rPr>
              <a:t>Young Person's Guarantee National Conversation: update for participants</a:t>
            </a:r>
          </a:p>
          <a:p>
            <a:pPr>
              <a:spcBef>
                <a:spcPts val="600"/>
              </a:spcBef>
            </a:pPr>
            <a:r>
              <a:rPr lang="cy-GB" dirty="0">
                <a:solidFill>
                  <a:schemeClr val="accent1"/>
                </a:solidFill>
              </a:rPr>
              <a:t>Welsh Government, March 2023</a:t>
            </a:r>
          </a:p>
        </p:txBody>
      </p:sp>
    </p:spTree>
    <p:extLst>
      <p:ext uri="{BB962C8B-B14F-4D97-AF65-F5344CB8AC3E}">
        <p14:creationId xmlns:p14="http://schemas.microsoft.com/office/powerpoint/2010/main" val="390388961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ADAC73-C9BD-2229-49FD-BBBEFA276F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 dirty="0"/>
              <a:t>Cwestiynnau a/neu sylwadau?</a:t>
            </a:r>
            <a:br>
              <a:rPr lang="cy-GB" dirty="0"/>
            </a:br>
            <a:r>
              <a:rPr lang="cy-GB" dirty="0"/>
              <a:t>Questions &amp; comments?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D287840-A6A2-B630-94E1-C0FB4057E70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y-GB" dirty="0"/>
              <a:t>Deio.Owen@nus-wales.org.uk</a:t>
            </a:r>
          </a:p>
        </p:txBody>
      </p:sp>
    </p:spTree>
    <p:extLst>
      <p:ext uri="{BB962C8B-B14F-4D97-AF65-F5344CB8AC3E}">
        <p14:creationId xmlns:p14="http://schemas.microsoft.com/office/powerpoint/2010/main" val="2105443549"/>
      </p:ext>
    </p:extLst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7614EDF9F6A814F97044BBFE96F8881" ma:contentTypeVersion="18" ma:contentTypeDescription="Create a new document." ma:contentTypeScope="" ma:versionID="1fb9f93b7ac7c71c767ce1b8511d3ab0">
  <xsd:schema xmlns:xsd="http://www.w3.org/2001/XMLSchema" xmlns:xs="http://www.w3.org/2001/XMLSchema" xmlns:p="http://schemas.microsoft.com/office/2006/metadata/properties" xmlns:ns2="169d34e0-e3c6-438c-afd4-cc9c21471bf0" xmlns:ns3="47ac188a-5786-4896-a779-c3ca6eeafed3" targetNamespace="http://schemas.microsoft.com/office/2006/metadata/properties" ma:root="true" ma:fieldsID="9bf3a972d544ad4866a2ccd5c9678524" ns2:_="" ns3:_="">
    <xsd:import namespace="169d34e0-e3c6-438c-afd4-cc9c21471bf0"/>
    <xsd:import namespace="47ac188a-5786-4896-a779-c3ca6eeafed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DateTaken" minOccurs="0"/>
                <xsd:element ref="ns2:MediaServiceOCR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9d34e0-e3c6-438c-afd4-cc9c21471bf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MediaServiceAutoTags" ma:internalName="MediaServiceAutoTags" ma:readOnly="true">
      <xsd:simpleType>
        <xsd:restriction base="dms:Text"/>
      </xsd:simpleType>
    </xsd:element>
    <xsd:element name="MediaServiceDateTaken" ma:index="11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2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3" nillable="true" ma:displayName="MediaServiceLocation" ma:internalName="MediaServiceLocation" ma:readOnly="true">
      <xsd:simpleType>
        <xsd:restriction base="dms:Text"/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b10e979b-aa80-451d-8e80-ebb5d990af81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7ac188a-5786-4896-a779-c3ca6eeafed3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7c882f91-5389-4532-9e6e-eb7be547275d}" ma:internalName="TaxCatchAll" ma:showField="CatchAllData" ma:web="47ac188a-5786-4896-a779-c3ca6eeafed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169d34e0-e3c6-438c-afd4-cc9c21471bf0">
      <Terms xmlns="http://schemas.microsoft.com/office/infopath/2007/PartnerControls"/>
    </lcf76f155ced4ddcb4097134ff3c332f>
    <TaxCatchAll xmlns="47ac188a-5786-4896-a779-c3ca6eeafed3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42010879-268C-4B9A-BE81-9A4E1EC97554}"/>
</file>

<file path=customXml/itemProps2.xml><?xml version="1.0" encoding="utf-8"?>
<ds:datastoreItem xmlns:ds="http://schemas.openxmlformats.org/officeDocument/2006/customXml" ds:itemID="{25D9B373-0D11-41C9-8089-F6A6AC3D43BA}">
  <ds:schemaRefs>
    <ds:schemaRef ds:uri="http://schemas.microsoft.com/office/2006/metadata/properties"/>
    <ds:schemaRef ds:uri="http://schemas.microsoft.com/office/infopath/2007/PartnerControls"/>
    <ds:schemaRef ds:uri="5707ce13-48b6-4bf7-b7c5-7f8d3eb9fd7f"/>
    <ds:schemaRef ds:uri="aa2f4cc4-8c54-40b5-a59c-49561bcefe5e"/>
  </ds:schemaRefs>
</ds:datastoreItem>
</file>

<file path=customXml/itemProps3.xml><?xml version="1.0" encoding="utf-8"?>
<ds:datastoreItem xmlns:ds="http://schemas.openxmlformats.org/officeDocument/2006/customXml" ds:itemID="{0AC5FACC-3D13-43B7-AE2D-9DD2328C2D4D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38</TotalTime>
  <Words>240</Words>
  <Application>Microsoft Office PowerPoint</Application>
  <PresentationFormat>Sgrin Lydan</PresentationFormat>
  <Paragraphs>49</Paragraphs>
  <Slides>6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Teitlau Sleidiau</vt:lpstr>
      </vt:variant>
      <vt:variant>
        <vt:i4>6</vt:i4>
      </vt:variant>
    </vt:vector>
  </HeadingPairs>
  <TitlesOfParts>
    <vt:vector size="7" baseType="lpstr">
      <vt:lpstr>Facet</vt:lpstr>
      <vt:lpstr>Diweddariad UCMC NUS Cymru Update</vt:lpstr>
      <vt:lpstr>Gwleidyddol | Political</vt:lpstr>
      <vt:lpstr>Gweithgarwch | Activity</vt:lpstr>
      <vt:lpstr>Blaenoriaethau | Priorities</vt:lpstr>
      <vt:lpstr>41% o bobl ifanc 16 i 24 oed mai trafnidiaeth oedd y prif rwystr i bobl ifanc 16 i 24 oed ddechrau dilyn cwrs neu hyfforddiant newydd neu gael swydd newydd.  41% of 16 to 24 years olds identified transport as being the number one barrier for 16 to 24 year olds to getting a new course, training or a job</vt:lpstr>
      <vt:lpstr>Cwestiynnau a/neu sylwadau? Questions &amp; comments?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Deio Owen</dc:creator>
  <cp:lastModifiedBy>Deio Owen</cp:lastModifiedBy>
  <cp:revision>3</cp:revision>
  <dcterms:created xsi:type="dcterms:W3CDTF">2025-02-16T21:37:44Z</dcterms:created>
  <dcterms:modified xsi:type="dcterms:W3CDTF">2025-03-17T15:09:26Z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0x010100A7614EDF9F6A814F97044BBFE96F8881</vt:lpwstr>
  </property>
</Properties>
</file>